
<file path=[Content_Types].xml><?xml version="1.0" encoding="utf-8"?>
<Types xmlns="http://schemas.openxmlformats.org/package/2006/content-types">
  <Override PartName="/customXml/itemProps3.xml" ContentType="application/vnd.openxmlformats-officedocument.customXmlProperties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6" r:id="rId4"/>
  </p:sldMasterIdLst>
  <p:notesMasterIdLst>
    <p:notesMasterId r:id="rId22"/>
  </p:notesMasterIdLst>
  <p:sldIdLst>
    <p:sldId id="278" r:id="rId5"/>
    <p:sldId id="279" r:id="rId6"/>
    <p:sldId id="280" r:id="rId7"/>
    <p:sldId id="290" r:id="rId8"/>
    <p:sldId id="281" r:id="rId9"/>
    <p:sldId id="282" r:id="rId10"/>
    <p:sldId id="283" r:id="rId11"/>
    <p:sldId id="284" r:id="rId12"/>
    <p:sldId id="285" r:id="rId13"/>
    <p:sldId id="286" r:id="rId14"/>
    <p:sldId id="287" r:id="rId15"/>
    <p:sldId id="288" r:id="rId16"/>
    <p:sldId id="289" r:id="rId17"/>
    <p:sldId id="291" r:id="rId18"/>
    <p:sldId id="293" r:id="rId19"/>
    <p:sldId id="294" r:id="rId20"/>
    <p:sldId id="292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 horzBarState="maximized">
    <p:restoredLeft sz="16980" autoAdjust="0"/>
    <p:restoredTop sz="94619" autoAdjust="0"/>
  </p:normalViewPr>
  <p:slideViewPr>
    <p:cSldViewPr snapToGrid="0">
      <p:cViewPr varScale="1">
        <p:scale>
          <a:sx n="87" d="100"/>
          <a:sy n="87" d="100"/>
        </p:scale>
        <p:origin x="-437" y="-8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/Relationships>
</file>

<file path=ppt/media/image1.png>
</file>

<file path=ppt/media/image10.jpeg>
</file>

<file path=ppt/media/image11.jpe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2.png>
</file>

<file path=ppt/media/image3.png>
</file>

<file path=ppt/media/image4.jpeg>
</file>

<file path=ppt/media/image5.jpe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D01546-198A-4195-BCF8-F0FF54C90E5E}" type="datetimeFigureOut">
              <a:rPr lang="en-US" smtClean="0"/>
              <a:pPr/>
              <a:t>4/20/2023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6DE88F-1F85-4A27-9D34-D74A50E7B0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7300918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457847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pPr/>
              <a:t>4/20/2023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672107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pPr/>
              <a:t>4/20/2023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304069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pPr/>
              <a:t>4/20/2023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7762340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pPr/>
              <a:t>4/20/2023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="" xmlns:p14="http://schemas.microsoft.com/office/powerpoint/2010/main" val="31881343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pPr/>
              <a:t>4/20/2023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40138072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pPr/>
              <a:t>4/20/2023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2776799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pPr/>
              <a:t>4/20/2023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826607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pPr/>
              <a:t>4/20/2023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853131506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pPr/>
              <a:t>4/20/2023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021423440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pPr/>
              <a:t>4/20/2023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03068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pPr/>
              <a:t>4/20/2023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783660487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pPr/>
              <a:t>4/20/2023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0390675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pPr/>
              <a:t>4/20/2023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146595202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pPr/>
              <a:t>4/20/2023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49598142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pPr/>
              <a:t>4/20/2023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4871929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pPr/>
              <a:t>4/20/2023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5982775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pPr/>
              <a:t>4/20/2023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26698171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pPr/>
              <a:t>4/20/2023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42118743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/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073ED0CC-082F-4160-86E5-0D6041F12778}" type="datetime1">
              <a:rPr lang="en-US" smtClean="0"/>
              <a:pPr/>
              <a:t>4/20/2023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6594049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89" r:id="rId13"/>
    <p:sldLayoutId id="2147483690" r:id="rId14"/>
    <p:sldLayoutId id="2147483691" r:id="rId15"/>
    <p:sldLayoutId id="2147483692" r:id="rId16"/>
    <p:sldLayoutId id="2147483693" r:id="rId17"/>
    <p:sldLayoutId id="2147483694" r:id="rId18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F8A1C807-B9AD-4C9B-BF9F-60F03428998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/>
        </p:blipFill>
        <p:spPr>
          <a:xfrm>
            <a:off x="-1" y="-382771"/>
            <a:ext cx="12192001" cy="724077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61099" y="2218743"/>
            <a:ext cx="5835202" cy="2420504"/>
          </a:xfrm>
        </p:spPr>
        <p:txBody>
          <a:bodyPr>
            <a:normAutofit/>
          </a:bodyPr>
          <a:lstStyle/>
          <a:p>
            <a:pPr algn="l"/>
            <a:r>
              <a:rPr lang="en-US" sz="5300" dirty="0"/>
              <a:t>Image</a:t>
            </a:r>
            <a:r>
              <a:rPr lang="en-US" sz="4000" dirty="0"/>
              <a:t> </a:t>
            </a:r>
            <a:r>
              <a:rPr lang="en-US" sz="8000" dirty="0"/>
              <a:t>Captioning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9F7A2B62-E979-29A0-077E-4D5AAB9D31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86028" y="-1"/>
            <a:ext cx="1041769" cy="121544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4" name="Picture 6">
            <a:extLst>
              <a:ext uri="{FF2B5EF4-FFF2-40B4-BE49-F238E27FC236}">
                <a16:creationId xmlns="" xmlns:a16="http://schemas.microsoft.com/office/drawing/2014/main" id="{88DB22BF-0F23-91EC-FE77-4004F35843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204" y="0"/>
            <a:ext cx="1041769" cy="1104318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="" xmlns:p14="http://schemas.microsoft.com/office/powerpoint/2010/main" val="4167884232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7C5602DB-449B-E65E-7569-B92927B4122A}"/>
              </a:ext>
            </a:extLst>
          </p:cNvPr>
          <p:cNvSpPr txBox="1"/>
          <p:nvPr/>
        </p:nvSpPr>
        <p:spPr>
          <a:xfrm>
            <a:off x="1201479" y="1998921"/>
            <a:ext cx="10377377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2500" dirty="0"/>
              <a:t>Aid to the blind :-- we can create a product for the blind which will guide them travelling on the roads without the support of anyone else . we can do this by first converting the scene into text and then the text to Voice. both are now famous applications of deep learning. </a:t>
            </a:r>
          </a:p>
          <a:p>
            <a:endParaRPr lang="en-US" sz="2500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2500" dirty="0"/>
              <a:t>Self driving cars :-- Automatic driving is one of the biggest challenges       and if we can properly caption the scene around the car, it can give a boost to the self driving system.</a:t>
            </a:r>
            <a:endParaRPr lang="en-IN" sz="2500" dirty="0"/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F6BD208A-55AA-2055-8735-B722A20A101B}"/>
              </a:ext>
            </a:extLst>
          </p:cNvPr>
          <p:cNvSpPr txBox="1"/>
          <p:nvPr/>
        </p:nvSpPr>
        <p:spPr>
          <a:xfrm>
            <a:off x="542260" y="221030"/>
            <a:ext cx="43947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Applications</a:t>
            </a:r>
            <a:endParaRPr lang="en-IN" sz="3600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="" xmlns:a16="http://schemas.microsoft.com/office/drawing/2014/main" id="{24CB40D1-8B63-DAA1-7DF1-D861A56AE2E7}"/>
              </a:ext>
            </a:extLst>
          </p:cNvPr>
          <p:cNvCxnSpPr/>
          <p:nvPr/>
        </p:nvCxnSpPr>
        <p:spPr>
          <a:xfrm>
            <a:off x="0" y="873485"/>
            <a:ext cx="12192000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2391221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738E0711-B552-6F5A-B430-39FFDD96EE68}"/>
              </a:ext>
            </a:extLst>
          </p:cNvPr>
          <p:cNvSpPr txBox="1"/>
          <p:nvPr/>
        </p:nvSpPr>
        <p:spPr>
          <a:xfrm>
            <a:off x="563526" y="223757"/>
            <a:ext cx="86230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Requirements</a:t>
            </a:r>
            <a:endParaRPr lang="en-IN" sz="3600" dirty="0"/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86CD2DF5-8297-F104-0C70-234EC869B933}"/>
              </a:ext>
            </a:extLst>
          </p:cNvPr>
          <p:cNvSpPr txBox="1"/>
          <p:nvPr/>
        </p:nvSpPr>
        <p:spPr>
          <a:xfrm>
            <a:off x="1626781" y="1573619"/>
            <a:ext cx="52418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3200" dirty="0"/>
              <a:t>Hardware Requirements</a:t>
            </a:r>
            <a:endParaRPr lang="en-IN" sz="3200" dirty="0"/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0690E742-F63F-B432-5E76-DCCCF0F71558}"/>
              </a:ext>
            </a:extLst>
          </p:cNvPr>
          <p:cNvSpPr txBox="1"/>
          <p:nvPr/>
        </p:nvSpPr>
        <p:spPr>
          <a:xfrm>
            <a:off x="2083983" y="2303936"/>
            <a:ext cx="787872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Processor : Any Processor above 500 </a:t>
            </a:r>
            <a:r>
              <a:rPr lang="en-US" sz="2400" dirty="0" err="1"/>
              <a:t>MHz.</a:t>
            </a:r>
            <a:r>
              <a:rPr lang="en-US" sz="2400" dirty="0"/>
              <a:t> </a:t>
            </a:r>
          </a:p>
          <a:p>
            <a:r>
              <a:rPr lang="en-US" sz="2400" dirty="0"/>
              <a:t>Ram : 4 GB </a:t>
            </a:r>
          </a:p>
          <a:p>
            <a:r>
              <a:rPr lang="en-US" sz="2400" dirty="0"/>
              <a:t>Hard Disk : 4 GB </a:t>
            </a:r>
          </a:p>
          <a:p>
            <a:r>
              <a:rPr lang="en-US" sz="2400" dirty="0"/>
              <a:t>Input Device: Standard Keyboard and Mouse.</a:t>
            </a:r>
            <a:endParaRPr lang="en-IN" sz="2400" dirty="0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8B67982B-0B9A-C7A7-021E-F6C2E6CE2422}"/>
              </a:ext>
            </a:extLst>
          </p:cNvPr>
          <p:cNvSpPr txBox="1"/>
          <p:nvPr/>
        </p:nvSpPr>
        <p:spPr>
          <a:xfrm>
            <a:off x="1637414" y="4033100"/>
            <a:ext cx="52312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3200" dirty="0"/>
              <a:t>Software Requirements</a:t>
            </a:r>
            <a:endParaRPr lang="en-IN" sz="3200" dirty="0"/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8C9F8590-EE37-E77A-2534-395361346298}"/>
              </a:ext>
            </a:extLst>
          </p:cNvPr>
          <p:cNvSpPr txBox="1"/>
          <p:nvPr/>
        </p:nvSpPr>
        <p:spPr>
          <a:xfrm>
            <a:off x="2083983" y="4781339"/>
            <a:ext cx="61668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Operating System: Windows 7 or higher </a:t>
            </a:r>
          </a:p>
          <a:p>
            <a:r>
              <a:rPr lang="en-US" sz="2400" dirty="0"/>
              <a:t>Programming : Python 3.7 and related libraries</a:t>
            </a:r>
            <a:endParaRPr lang="en-IN" sz="2400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="" xmlns:a16="http://schemas.microsoft.com/office/drawing/2014/main" id="{2C48F91A-D421-7BF9-F3B4-C65549BCE21A}"/>
              </a:ext>
            </a:extLst>
          </p:cNvPr>
          <p:cNvCxnSpPr/>
          <p:nvPr/>
        </p:nvCxnSpPr>
        <p:spPr>
          <a:xfrm>
            <a:off x="-10633" y="876699"/>
            <a:ext cx="12192000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1349985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>
            <a:extLst>
              <a:ext uri="{FF2B5EF4-FFF2-40B4-BE49-F238E27FC236}">
                <a16:creationId xmlns="" xmlns:a16="http://schemas.microsoft.com/office/drawing/2014/main" id="{40902C29-1FA8-F075-6752-06D818F5AE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49326"/>
            <a:ext cx="7208874" cy="4359348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F22989AF-C80C-5D6A-699E-AE24422DCAC6}"/>
              </a:ext>
            </a:extLst>
          </p:cNvPr>
          <p:cNvSpPr txBox="1"/>
          <p:nvPr/>
        </p:nvSpPr>
        <p:spPr>
          <a:xfrm>
            <a:off x="8452885" y="901696"/>
            <a:ext cx="3253561" cy="5847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IN" sz="2200" dirty="0"/>
              <a:t>Python 3.7 </a:t>
            </a:r>
          </a:p>
          <a:p>
            <a:endParaRPr lang="en-IN" sz="2200" dirty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IN" sz="2200" dirty="0"/>
              <a:t>Pandas </a:t>
            </a:r>
          </a:p>
          <a:p>
            <a:endParaRPr lang="en-IN" sz="2200" dirty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IN" sz="2200" dirty="0" err="1"/>
              <a:t>Numpy</a:t>
            </a:r>
            <a:r>
              <a:rPr lang="en-IN" sz="2200" dirty="0"/>
              <a:t> </a:t>
            </a:r>
          </a:p>
          <a:p>
            <a:endParaRPr lang="en-IN" sz="2200" dirty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IN" sz="2200" dirty="0" err="1"/>
              <a:t>Tensorflow</a:t>
            </a:r>
            <a:endParaRPr lang="en-IN" sz="2200" dirty="0"/>
          </a:p>
          <a:p>
            <a:endParaRPr lang="en-IN" sz="2200" dirty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IN" sz="2200" dirty="0" err="1"/>
              <a:t>Keras</a:t>
            </a:r>
            <a:r>
              <a:rPr lang="en-IN" sz="2200" dirty="0"/>
              <a:t> </a:t>
            </a:r>
          </a:p>
          <a:p>
            <a:endParaRPr lang="en-IN" sz="2200" dirty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IN" sz="2200" dirty="0"/>
              <a:t>Resnet50 </a:t>
            </a:r>
          </a:p>
          <a:p>
            <a:endParaRPr lang="en-IN" sz="2200" dirty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IN" sz="2200" dirty="0"/>
              <a:t>CNN </a:t>
            </a:r>
          </a:p>
          <a:p>
            <a:endParaRPr lang="en-IN" sz="2200" dirty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IN" sz="2200" dirty="0"/>
              <a:t>RNN </a:t>
            </a:r>
          </a:p>
          <a:p>
            <a:endParaRPr lang="en-IN" sz="2200" dirty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IN" sz="2200" dirty="0"/>
              <a:t>LSTM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58792A0B-8CAE-4FA6-D914-E9A1E87813EA}"/>
              </a:ext>
            </a:extLst>
          </p:cNvPr>
          <p:cNvSpPr txBox="1"/>
          <p:nvPr/>
        </p:nvSpPr>
        <p:spPr>
          <a:xfrm>
            <a:off x="485554" y="255365"/>
            <a:ext cx="40616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Technology Used</a:t>
            </a:r>
            <a:endParaRPr lang="en-IN" sz="3600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="" xmlns:a16="http://schemas.microsoft.com/office/drawing/2014/main" id="{7B0FCA92-F71F-E2C0-7BC1-831070802460}"/>
              </a:ext>
            </a:extLst>
          </p:cNvPr>
          <p:cNvCxnSpPr>
            <a:cxnSpLocks/>
          </p:cNvCxnSpPr>
          <p:nvPr/>
        </p:nvCxnSpPr>
        <p:spPr>
          <a:xfrm>
            <a:off x="0" y="867727"/>
            <a:ext cx="12192000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2920308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C6B525C3-9501-E735-DB59-927BF23595D0}"/>
              </a:ext>
            </a:extLst>
          </p:cNvPr>
          <p:cNvSpPr txBox="1"/>
          <p:nvPr/>
        </p:nvSpPr>
        <p:spPr>
          <a:xfrm>
            <a:off x="520996" y="245494"/>
            <a:ext cx="71663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Data Collection</a:t>
            </a:r>
            <a:endParaRPr lang="en-IN" sz="3600" dirty="0"/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D3A23371-FE93-BBCF-F825-78E26C317278}"/>
              </a:ext>
            </a:extLst>
          </p:cNvPr>
          <p:cNvSpPr txBox="1"/>
          <p:nvPr/>
        </p:nvSpPr>
        <p:spPr>
          <a:xfrm>
            <a:off x="1052623" y="1793803"/>
            <a:ext cx="4412512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/>
              <a:t>There are many open source data sets available for this problem like flickr8k (containing 8k images), flickr30k (containing 30k images), MS COCO (containing 180k images), etc.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0637606E-DA7F-5585-E56D-98312D741F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8328" y="1664364"/>
            <a:ext cx="6457950" cy="394157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AE3679F6-B354-FF64-BF0E-4E7DEB58086E}"/>
              </a:ext>
            </a:extLst>
          </p:cNvPr>
          <p:cNvSpPr txBox="1"/>
          <p:nvPr/>
        </p:nvSpPr>
        <p:spPr>
          <a:xfrm>
            <a:off x="1052623" y="5481310"/>
            <a:ext cx="46676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Here We Used flickr8K Dataset</a:t>
            </a:r>
            <a:endParaRPr lang="en-IN" sz="2400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="" xmlns:a16="http://schemas.microsoft.com/office/drawing/2014/main" id="{5A36426B-157F-AC88-2844-92BB1B5E8D74}"/>
              </a:ext>
            </a:extLst>
          </p:cNvPr>
          <p:cNvCxnSpPr/>
          <p:nvPr/>
        </p:nvCxnSpPr>
        <p:spPr>
          <a:xfrm>
            <a:off x="0" y="895054"/>
            <a:ext cx="12192000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2067176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5C852A6E-CA0A-B0FA-3183-76056C0EB70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7176977" y="372141"/>
            <a:ext cx="4433776" cy="615093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6265D86C-4D7A-E6F6-F862-815BDA19DAAD}"/>
              </a:ext>
            </a:extLst>
          </p:cNvPr>
          <p:cNvSpPr txBox="1"/>
          <p:nvPr/>
        </p:nvSpPr>
        <p:spPr>
          <a:xfrm>
            <a:off x="1041991" y="2782669"/>
            <a:ext cx="57096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/>
              <a:t>State Diagram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="" xmlns:a16="http://schemas.microsoft.com/office/drawing/2014/main" id="{1AA91755-DF5B-9BEC-20EA-A5E856D5BB03}"/>
              </a:ext>
            </a:extLst>
          </p:cNvPr>
          <p:cNvSpPr/>
          <p:nvPr/>
        </p:nvSpPr>
        <p:spPr>
          <a:xfrm>
            <a:off x="4990214" y="2923953"/>
            <a:ext cx="1410586" cy="418455"/>
          </a:xfrm>
          <a:prstGeom prst="rightArrow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2857452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shot (110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1336431"/>
            <a:ext cx="8753230" cy="492369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26476" y="263770"/>
            <a:ext cx="36136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Implementation</a:t>
            </a:r>
            <a:endParaRPr lang="en-US" sz="3600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0" y="967154"/>
            <a:ext cx="12192000" cy="8792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shot (109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6387" y="1292469"/>
            <a:ext cx="8675077" cy="487973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dmvac\AppData\Local\Microsoft\Windows\INetCache\IE\6R297OBH\Thank-you-pinned-note[1]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114672" y="1124585"/>
            <a:ext cx="3566287" cy="3566287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9559F60-4CE1-4E2F-86EA-1B60679F1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8453" y="591863"/>
            <a:ext cx="4538124" cy="970450"/>
          </a:xfrm>
        </p:spPr>
        <p:txBody>
          <a:bodyPr anchor="b">
            <a:normAutofit/>
          </a:bodyPr>
          <a:lstStyle/>
          <a:p>
            <a:pPr algn="l"/>
            <a:r>
              <a:rPr lang="en-US" sz="4400" dirty="0"/>
              <a:t>Team Members</a:t>
            </a:r>
            <a:r>
              <a:rPr lang="en-US" sz="4000" dirty="0"/>
              <a:t>	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="" xmlns:a16="http://schemas.microsoft.com/office/drawing/2014/main" id="{F260476B-CCA6-412B-A9C5-399C34AE6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16927" y="1732449"/>
            <a:ext cx="4885107" cy="4058751"/>
          </a:xfrm>
        </p:spPr>
        <p:txBody>
          <a:bodyPr anchor="t">
            <a:normAutofit/>
          </a:bodyPr>
          <a:lstStyle/>
          <a:p>
            <a:pPr marL="36900" lvl="0" indent="0">
              <a:buNone/>
            </a:pPr>
            <a:r>
              <a:rPr lang="en-US" sz="2400" dirty="0"/>
              <a:t>Deep </a:t>
            </a:r>
            <a:r>
              <a:rPr lang="en-US" sz="2400" dirty="0" err="1"/>
              <a:t>Sureja</a:t>
            </a:r>
            <a:r>
              <a:rPr lang="en-US" sz="2400" dirty="0"/>
              <a:t>(20BECE30255)</a:t>
            </a:r>
          </a:p>
          <a:p>
            <a:pPr marL="36900" lvl="0" indent="0">
              <a:buNone/>
            </a:pPr>
            <a:r>
              <a:rPr lang="en-US" sz="2400" dirty="0" err="1"/>
              <a:t>Dhruvin</a:t>
            </a:r>
            <a:r>
              <a:rPr lang="en-US" sz="2400" dirty="0"/>
              <a:t> </a:t>
            </a:r>
            <a:r>
              <a:rPr lang="en-US" sz="2400" dirty="0" err="1"/>
              <a:t>Vachhani</a:t>
            </a:r>
            <a:r>
              <a:rPr lang="en-US" sz="2400" dirty="0"/>
              <a:t> (20BECE30271)</a:t>
            </a:r>
          </a:p>
          <a:p>
            <a:pPr marL="36900" lvl="0" indent="0">
              <a:buNone/>
            </a:pPr>
            <a:r>
              <a:rPr lang="en-US" sz="2400" dirty="0" err="1"/>
              <a:t>Jash</a:t>
            </a:r>
            <a:r>
              <a:rPr lang="en-US" sz="2400" dirty="0"/>
              <a:t> </a:t>
            </a:r>
            <a:r>
              <a:rPr lang="en-US" sz="2400" dirty="0" err="1"/>
              <a:t>Umretiya</a:t>
            </a:r>
            <a:r>
              <a:rPr lang="en-US" sz="2400" dirty="0"/>
              <a:t> (20BECE30270)</a:t>
            </a:r>
          </a:p>
          <a:p>
            <a:pPr marL="36900" lvl="0" indent="0">
              <a:buNone/>
            </a:pPr>
            <a:r>
              <a:rPr lang="en-US" sz="2400" dirty="0"/>
              <a:t>Hitarth Upadhyay (20BECE30286)</a:t>
            </a:r>
          </a:p>
          <a:p>
            <a:endParaRPr lang="en-US" sz="2400" dirty="0"/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DCA7D057-745E-374B-CF8B-66FEC91323AE}"/>
              </a:ext>
            </a:extLst>
          </p:cNvPr>
          <p:cNvSpPr txBox="1"/>
          <p:nvPr/>
        </p:nvSpPr>
        <p:spPr>
          <a:xfrm>
            <a:off x="7573817" y="6131472"/>
            <a:ext cx="44282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/>
              <a:t>Guided By :</a:t>
            </a:r>
            <a:r>
              <a:rPr lang="en-US" sz="2000"/>
              <a:t>Dr. Lokesh </a:t>
            </a:r>
            <a:r>
              <a:rPr lang="en-US" sz="2000" dirty="0" err="1"/>
              <a:t>Gagnani</a:t>
            </a:r>
            <a:endParaRPr lang="en-IN" sz="2000" dirty="0"/>
          </a:p>
        </p:txBody>
      </p:sp>
      <p:pic>
        <p:nvPicPr>
          <p:cNvPr id="1028" name="Picture 4">
            <a:extLst>
              <a:ext uri="{FF2B5EF4-FFF2-40B4-BE49-F238E27FC236}">
                <a16:creationId xmlns="" xmlns:a16="http://schemas.microsoft.com/office/drawing/2014/main" id="{357BC21B-DF9F-2443-3C13-818FBD485B1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22805" t="7630" r="23883" b="246"/>
          <a:stretch/>
        </p:blipFill>
        <p:spPr bwMode="auto">
          <a:xfrm>
            <a:off x="1201478" y="1077088"/>
            <a:ext cx="3987210" cy="4398936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="" xmlns:p14="http://schemas.microsoft.com/office/powerpoint/2010/main" val="3220235682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2750DA5D-D82F-E9C4-AB3D-3232BD83E0B1}"/>
              </a:ext>
            </a:extLst>
          </p:cNvPr>
          <p:cNvSpPr txBox="1"/>
          <p:nvPr/>
        </p:nvSpPr>
        <p:spPr>
          <a:xfrm>
            <a:off x="786810" y="563525"/>
            <a:ext cx="551829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CONTENT</a:t>
            </a:r>
            <a:endParaRPr lang="en-IN" sz="4400" dirty="0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F7BE85B3-C272-BBC5-6F88-1A0EEA59C630}"/>
              </a:ext>
            </a:extLst>
          </p:cNvPr>
          <p:cNvSpPr txBox="1"/>
          <p:nvPr/>
        </p:nvSpPr>
        <p:spPr>
          <a:xfrm>
            <a:off x="694660" y="1439291"/>
            <a:ext cx="10632558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500" dirty="0"/>
              <a:t>Introduction To Image Captioning</a:t>
            </a:r>
          </a:p>
          <a:p>
            <a:endParaRPr lang="en-US" sz="25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500" dirty="0"/>
              <a:t>Real life Use cases of Image Captioning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25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500" dirty="0"/>
              <a:t>Technology Aspect</a:t>
            </a:r>
          </a:p>
          <a:p>
            <a:pPr marL="285750" indent="-285750"/>
            <a:endParaRPr lang="en-US" sz="25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500" dirty="0"/>
              <a:t>Applications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25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500" dirty="0" smtClean="0"/>
              <a:t>Requirements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2500" dirty="0" smtClean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500" dirty="0" smtClean="0"/>
              <a:t>Implementation</a:t>
            </a:r>
            <a:endParaRPr lang="en-US" sz="2500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25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500" dirty="0"/>
              <a:t>Technology Used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2500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2500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2500" dirty="0"/>
          </a:p>
        </p:txBody>
      </p:sp>
    </p:spTree>
    <p:extLst>
      <p:ext uri="{BB962C8B-B14F-4D97-AF65-F5344CB8AC3E}">
        <p14:creationId xmlns="" xmlns:p14="http://schemas.microsoft.com/office/powerpoint/2010/main" val="2894005121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D98D16F3-B938-2CE6-AA51-92CA2DC400E8}"/>
              </a:ext>
            </a:extLst>
          </p:cNvPr>
          <p:cNvSpPr txBox="1"/>
          <p:nvPr/>
        </p:nvSpPr>
        <p:spPr>
          <a:xfrm>
            <a:off x="350874" y="223284"/>
            <a:ext cx="76022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Introduction To Image Captioning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="" xmlns:a16="http://schemas.microsoft.com/office/drawing/2014/main" id="{092AFFD8-8A69-49F8-7DA7-E68BF0E5A3EB}"/>
              </a:ext>
            </a:extLst>
          </p:cNvPr>
          <p:cNvCxnSpPr/>
          <p:nvPr/>
        </p:nvCxnSpPr>
        <p:spPr>
          <a:xfrm>
            <a:off x="0" y="946298"/>
            <a:ext cx="12192000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D6EE4375-123D-F900-89DB-4927C9754756}"/>
              </a:ext>
            </a:extLst>
          </p:cNvPr>
          <p:cNvSpPr txBox="1"/>
          <p:nvPr/>
        </p:nvSpPr>
        <p:spPr>
          <a:xfrm>
            <a:off x="659218" y="1925666"/>
            <a:ext cx="1050496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/>
              <a:t>Image Captioning is the process of generating a textual description for given images.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/>
              <a:t>It has been a very important and fundamental task in the Deep Learning domain. Image captioning has a huge amount of application.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/>
              <a:t>NVIDIA is using image captioning technologies to create an application to help people who have low or no eyesight.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="" xmlns:p14="http://schemas.microsoft.com/office/powerpoint/2010/main" val="4276371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A506CA16-E7EB-B13E-5B9E-1ECF2B9982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7874" y="1288090"/>
            <a:ext cx="6350000" cy="428182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1C7CA78F-9472-1323-9061-9F896D943217}"/>
              </a:ext>
            </a:extLst>
          </p:cNvPr>
          <p:cNvSpPr txBox="1"/>
          <p:nvPr/>
        </p:nvSpPr>
        <p:spPr>
          <a:xfrm>
            <a:off x="404036" y="2644170"/>
            <a:ext cx="481654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What do you see in this Picture </a:t>
            </a: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endParaRPr lang="en-IN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690316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7976E721-E8D9-5B3B-D309-00B9F34696E1}"/>
              </a:ext>
            </a:extLst>
          </p:cNvPr>
          <p:cNvSpPr txBox="1"/>
          <p:nvPr/>
        </p:nvSpPr>
        <p:spPr>
          <a:xfrm>
            <a:off x="393405" y="733647"/>
            <a:ext cx="11430000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2800" dirty="0"/>
              <a:t>Well some of you might say "A white dog on a snow", some may say "A white dog with brown spots" and yet some others might say "A dog is running on the snow" </a:t>
            </a:r>
          </a:p>
          <a:p>
            <a:endParaRPr lang="en-US" sz="2800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2800" dirty="0"/>
              <a:t>Definitely all of these captions are relevant for this image and there may be some others also but the point I want to make is; it's so easy for us as human beings, to just have a glance at the picture and describe it in an appropriate language.</a:t>
            </a:r>
          </a:p>
          <a:p>
            <a:endParaRPr lang="en-US" sz="2800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2800" dirty="0"/>
              <a:t>But can you write a computer program that takes an image as input and product a relevant caption as output? The answer is Yes. We can write a computer program which is a combination of Neural network, CNN and LSTM</a:t>
            </a:r>
            <a:endParaRPr lang="en-IN" sz="2800" dirty="0"/>
          </a:p>
        </p:txBody>
      </p:sp>
    </p:spTree>
    <p:extLst>
      <p:ext uri="{BB962C8B-B14F-4D97-AF65-F5344CB8AC3E}">
        <p14:creationId xmlns="" xmlns:p14="http://schemas.microsoft.com/office/powerpoint/2010/main" val="1440837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>
                <a:tint val="90000"/>
                <a:lumMod val="98000"/>
                <a:lumOff val="2000"/>
                <a:alpha val="72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: Rounded Corners 15">
            <a:extLst>
              <a:ext uri="{FF2B5EF4-FFF2-40B4-BE49-F238E27FC236}">
                <a16:creationId xmlns="" xmlns:a16="http://schemas.microsoft.com/office/drawing/2014/main" id="{5EEE0D4E-5660-FAB9-E76C-29E519999B3C}"/>
              </a:ext>
            </a:extLst>
          </p:cNvPr>
          <p:cNvSpPr/>
          <p:nvPr/>
        </p:nvSpPr>
        <p:spPr>
          <a:xfrm>
            <a:off x="7508360" y="1026955"/>
            <a:ext cx="3402418" cy="1456660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2D1CB01C-63F7-1618-36D5-D72FAC5156A6}"/>
              </a:ext>
            </a:extLst>
          </p:cNvPr>
          <p:cNvSpPr txBox="1"/>
          <p:nvPr/>
        </p:nvSpPr>
        <p:spPr>
          <a:xfrm>
            <a:off x="7602278" y="1159454"/>
            <a:ext cx="318976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Word Detection Stage &amp; Multiple Instance Learning.</a:t>
            </a:r>
            <a:endParaRPr lang="en-IN" sz="2400" dirty="0"/>
          </a:p>
          <a:p>
            <a:endParaRPr lang="en-IN" dirty="0"/>
          </a:p>
        </p:txBody>
      </p:sp>
      <p:sp>
        <p:nvSpPr>
          <p:cNvPr id="18" name="Rectangle: Rounded Corners 17">
            <a:extLst>
              <a:ext uri="{FF2B5EF4-FFF2-40B4-BE49-F238E27FC236}">
                <a16:creationId xmlns="" xmlns:a16="http://schemas.microsoft.com/office/drawing/2014/main" id="{C47B3BD7-5EF6-11D5-E853-58F8D8A13435}"/>
              </a:ext>
            </a:extLst>
          </p:cNvPr>
          <p:cNvSpPr/>
          <p:nvPr/>
        </p:nvSpPr>
        <p:spPr>
          <a:xfrm>
            <a:off x="7508360" y="2798505"/>
            <a:ext cx="3306726" cy="1595481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TextBox 18">
            <a:extLst>
              <a:ext uri="{FF2B5EF4-FFF2-40B4-BE49-F238E27FC236}">
                <a16:creationId xmlns="" xmlns:a16="http://schemas.microsoft.com/office/drawing/2014/main" id="{61C030A7-F20D-17C4-4B08-0E82C9682476}"/>
              </a:ext>
            </a:extLst>
          </p:cNvPr>
          <p:cNvSpPr txBox="1"/>
          <p:nvPr/>
        </p:nvSpPr>
        <p:spPr>
          <a:xfrm>
            <a:off x="7708605" y="3070547"/>
            <a:ext cx="24773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Sentence </a:t>
            </a:r>
            <a:r>
              <a:rPr lang="en-US" sz="2400" dirty="0" err="1"/>
              <a:t>Genration</a:t>
            </a:r>
            <a:r>
              <a:rPr lang="en-US" sz="2400" dirty="0"/>
              <a:t> Stage</a:t>
            </a:r>
            <a:r>
              <a:rPr lang="en-US" sz="2800" dirty="0"/>
              <a:t>.</a:t>
            </a:r>
            <a:endParaRPr lang="en-IN" sz="2800" dirty="0"/>
          </a:p>
          <a:p>
            <a:endParaRPr lang="en-IN" sz="2800" dirty="0"/>
          </a:p>
        </p:txBody>
      </p:sp>
      <p:sp>
        <p:nvSpPr>
          <p:cNvPr id="20" name="Rectangle: Rounded Corners 19">
            <a:extLst>
              <a:ext uri="{FF2B5EF4-FFF2-40B4-BE49-F238E27FC236}">
                <a16:creationId xmlns="" xmlns:a16="http://schemas.microsoft.com/office/drawing/2014/main" id="{E9F8F300-490B-41E4-18F1-AA0717308511}"/>
              </a:ext>
            </a:extLst>
          </p:cNvPr>
          <p:cNvSpPr/>
          <p:nvPr/>
        </p:nvSpPr>
        <p:spPr>
          <a:xfrm>
            <a:off x="7543799" y="4745992"/>
            <a:ext cx="3306726" cy="1680543"/>
          </a:xfrm>
          <a:prstGeom prst="round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TextBox 20">
            <a:extLst>
              <a:ext uri="{FF2B5EF4-FFF2-40B4-BE49-F238E27FC236}">
                <a16:creationId xmlns="" xmlns:a16="http://schemas.microsoft.com/office/drawing/2014/main" id="{75D0EB1B-A836-DEC0-2BB0-DB269B243346}"/>
              </a:ext>
            </a:extLst>
          </p:cNvPr>
          <p:cNvSpPr txBox="1"/>
          <p:nvPr/>
        </p:nvSpPr>
        <p:spPr>
          <a:xfrm>
            <a:off x="7708605" y="4995092"/>
            <a:ext cx="273256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Ranking Generated Sentence.</a:t>
            </a:r>
            <a:endParaRPr lang="en-IN" sz="2400" dirty="0"/>
          </a:p>
          <a:p>
            <a:endParaRPr lang="en-IN" dirty="0"/>
          </a:p>
        </p:txBody>
      </p:sp>
      <p:sp>
        <p:nvSpPr>
          <p:cNvPr id="22" name="Arrow: Right 21">
            <a:extLst>
              <a:ext uri="{FF2B5EF4-FFF2-40B4-BE49-F238E27FC236}">
                <a16:creationId xmlns="" xmlns:a16="http://schemas.microsoft.com/office/drawing/2014/main" id="{28AF351B-BD13-383A-757E-0540440BA744}"/>
              </a:ext>
            </a:extLst>
          </p:cNvPr>
          <p:cNvSpPr/>
          <p:nvPr/>
        </p:nvSpPr>
        <p:spPr>
          <a:xfrm rot="10800000">
            <a:off x="5653861" y="2889694"/>
            <a:ext cx="1233377" cy="854726"/>
          </a:xfrm>
          <a:prstGeom prst="rightArrow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4" name="Picture 23">
            <a:extLst>
              <a:ext uri="{FF2B5EF4-FFF2-40B4-BE49-F238E27FC236}">
                <a16:creationId xmlns="" xmlns:a16="http://schemas.microsoft.com/office/drawing/2014/main" id="{FD5AB226-8304-DA7B-CC8D-AE02E7B423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610" y="1218274"/>
            <a:ext cx="5277292" cy="520826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CFCD21B2-1B8A-2A1E-11E9-3B245BE4BAED}"/>
              </a:ext>
            </a:extLst>
          </p:cNvPr>
          <p:cNvSpPr txBox="1"/>
          <p:nvPr/>
        </p:nvSpPr>
        <p:spPr>
          <a:xfrm>
            <a:off x="549349" y="128713"/>
            <a:ext cx="82933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Real life Use cases of Image Captioning</a:t>
            </a:r>
          </a:p>
          <a:p>
            <a:endParaRPr lang="en-IN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="" xmlns:a16="http://schemas.microsoft.com/office/drawing/2014/main" id="{B40A8D1D-9B6A-8AF8-712E-2C1C506F8E0E}"/>
              </a:ext>
            </a:extLst>
          </p:cNvPr>
          <p:cNvCxnSpPr/>
          <p:nvPr/>
        </p:nvCxnSpPr>
        <p:spPr>
          <a:xfrm>
            <a:off x="0" y="754912"/>
            <a:ext cx="12192000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2134289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FE2A70AB-5515-2808-CF8E-0B9B626CD25C}"/>
              </a:ext>
            </a:extLst>
          </p:cNvPr>
          <p:cNvSpPr txBox="1"/>
          <p:nvPr/>
        </p:nvSpPr>
        <p:spPr>
          <a:xfrm>
            <a:off x="627321" y="138224"/>
            <a:ext cx="52205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Technology Aspect</a:t>
            </a:r>
            <a:endParaRPr lang="en-IN" sz="3600" dirty="0"/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A4D0C1FC-AC78-4566-E283-A63FA295F29B}"/>
              </a:ext>
            </a:extLst>
          </p:cNvPr>
          <p:cNvSpPr txBox="1"/>
          <p:nvPr/>
        </p:nvSpPr>
        <p:spPr>
          <a:xfrm>
            <a:off x="712381" y="1760511"/>
            <a:ext cx="11036595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500" dirty="0"/>
              <a:t>A captioning model relies on two main components, a CNN and an RNN. captioning is all about merging the two, to combine their most powerful attributes. </a:t>
            </a:r>
          </a:p>
          <a:p>
            <a:endParaRPr lang="en-US" sz="250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500" dirty="0"/>
              <a:t>CNN(Convolution neural networks) Excel at preserving spatial information and </a:t>
            </a:r>
            <a:r>
              <a:rPr lang="en-US" sz="2500" dirty="0" err="1"/>
              <a:t>recognise</a:t>
            </a:r>
            <a:r>
              <a:rPr lang="en-US" sz="2500" dirty="0"/>
              <a:t> objects in images. </a:t>
            </a:r>
          </a:p>
          <a:p>
            <a:endParaRPr lang="en-US" sz="250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500" dirty="0"/>
              <a:t>RNNs (Recurrent neural networks) work well with any kind of sequential data, such as generating a sequence of words. 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="" xmlns:a16="http://schemas.microsoft.com/office/drawing/2014/main" id="{C8784C86-EA24-47E1-C700-5CA5B0DF8E80}"/>
              </a:ext>
            </a:extLst>
          </p:cNvPr>
          <p:cNvCxnSpPr/>
          <p:nvPr/>
        </p:nvCxnSpPr>
        <p:spPr>
          <a:xfrm>
            <a:off x="0" y="784555"/>
            <a:ext cx="12192000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3993484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54F5526E-FF15-56C4-82F5-79B354E7CF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9451" y="384102"/>
            <a:ext cx="9633098" cy="278971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6EA93A1C-0274-207B-4209-6C89C554123A}"/>
              </a:ext>
            </a:extLst>
          </p:cNvPr>
          <p:cNvSpPr txBox="1"/>
          <p:nvPr/>
        </p:nvSpPr>
        <p:spPr>
          <a:xfrm>
            <a:off x="1181986" y="3428999"/>
            <a:ext cx="9828028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500" dirty="0"/>
              <a:t>so by merging the two, you can get a model that can find patterns and images, and then use that information to help generate a description of those images.</a:t>
            </a:r>
          </a:p>
          <a:p>
            <a:endParaRPr lang="en-US" sz="250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500" dirty="0"/>
              <a:t> For that user have to take picture and click on prediction button and get image captioning volume.</a:t>
            </a:r>
            <a:endParaRPr lang="en-IN" sz="2500" dirty="0"/>
          </a:p>
        </p:txBody>
      </p:sp>
    </p:spTree>
    <p:extLst>
      <p:ext uri="{BB962C8B-B14F-4D97-AF65-F5344CB8AC3E}">
        <p14:creationId xmlns="" xmlns:p14="http://schemas.microsoft.com/office/powerpoint/2010/main" val="4083202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Droplet" id="{8984A317-299A-4E50-B45D-BFC9EDE2337A}" vid="{A633B6A3-9E7F-4C10-9C98-2517A313436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585E981-8C91-4205-A0C3-C991F42B4C9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4B270AB-C138-415C-897E-3C24487DECF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C4C00F4-06E9-43E3-AD97-88A857CEFA8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668</TotalTime>
  <Words>587</Words>
  <Application>Microsoft Office PowerPoint</Application>
  <PresentationFormat>Custom</PresentationFormat>
  <Paragraphs>84</Paragraphs>
  <Slides>17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Droplet</vt:lpstr>
      <vt:lpstr>Image Captioning</vt:lpstr>
      <vt:lpstr>Team Members 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Image Captioning</dc:title>
  <dc:creator>Hitarth Upadhyay</dc:creator>
  <cp:lastModifiedBy>Dhruvin Vachhani</cp:lastModifiedBy>
  <cp:revision>10</cp:revision>
  <dcterms:created xsi:type="dcterms:W3CDTF">2023-01-26T05:58:38Z</dcterms:created>
  <dcterms:modified xsi:type="dcterms:W3CDTF">2023-04-20T12:57:53Z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